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725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9/12/2026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solidFill>
              <a:srgbClr val="0F17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1005840"/>
            <a:ext cx="10728655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38BDF8"/>
                </a:solidFill>
                <a:latin typeface="Arial"/>
              </a:defRPr>
            </a:pPr>
            <a:r>
              <a:t>DIGITAL INNOVATION COMPETITION PITCH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1072865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400" b="1">
                <a:solidFill>
                  <a:srgbClr val="FFFFFF"/>
                </a:solidFill>
                <a:latin typeface="Arial"/>
              </a:defRPr>
            </a:pPr>
            <a:r>
              <a:t>My Super Buddy Kidspedia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560320"/>
            <a:ext cx="10728655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>
                <a:solidFill>
                  <a:srgbClr val="FACC15"/>
                </a:solidFill>
                <a:latin typeface="Arial"/>
              </a:defRPr>
            </a:pPr>
            <a:r>
              <a:t>A Fun, Safe and Multi-language AI Learning Buddy for Primary School Students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3474720"/>
            <a:ext cx="2377440" cy="192024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33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000" b="1">
                <a:solidFill>
                  <a:srgbClr val="38BDF8"/>
                </a:solidFill>
                <a:latin typeface="Arial"/>
              </a:defRPr>
            </a:pPr>
            <a:r>
              <a:t>SCHOOL</a:t>
            </a:r>
          </a:p>
          <a:p>
            <a:pPr>
              <a:defRPr sz="1200" b="1">
                <a:solidFill>
                  <a:srgbClr val="FFFFFF"/>
                </a:solidFill>
                <a:latin typeface="Arial"/>
              </a:defRPr>
            </a:pPr>
            <a:r>
              <a:t>SJK(C) Bukit Serdang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520440" y="3474720"/>
            <a:ext cx="2377440" cy="192024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33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000" b="1">
                <a:solidFill>
                  <a:srgbClr val="F472B6"/>
                </a:solidFill>
                <a:latin typeface="Arial"/>
              </a:defRPr>
            </a:pPr>
            <a:r>
              <a:rPr dirty="0"/>
              <a:t>TEAM NAME</a:t>
            </a:r>
          </a:p>
          <a:p>
            <a:pPr>
              <a:defRPr sz="1200" b="1">
                <a:solidFill>
                  <a:srgbClr val="FFFFFF"/>
                </a:solidFill>
                <a:latin typeface="Arial"/>
              </a:defRPr>
            </a:pPr>
            <a:endParaRPr dirty="0"/>
          </a:p>
        </p:txBody>
      </p:sp>
      <p:sp>
        <p:nvSpPr>
          <p:cNvPr id="8" name="Rounded Rectangle 7"/>
          <p:cNvSpPr/>
          <p:nvPr/>
        </p:nvSpPr>
        <p:spPr>
          <a:xfrm>
            <a:off x="6309360" y="3474720"/>
            <a:ext cx="2377440" cy="192024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33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000" b="1">
                <a:solidFill>
                  <a:srgbClr val="4ADE80"/>
                </a:solidFill>
                <a:latin typeface="Arial"/>
              </a:defRPr>
            </a:pPr>
            <a:r>
              <a:rPr dirty="0"/>
              <a:t>STUDENT TEAM</a:t>
            </a:r>
          </a:p>
          <a:p>
            <a:pPr>
              <a:defRPr sz="1200" b="1">
                <a:solidFill>
                  <a:srgbClr val="FFFFFF"/>
                </a:solidFill>
                <a:latin typeface="Arial"/>
              </a:defRPr>
            </a:pPr>
            <a:r>
              <a:rPr dirty="0"/>
              <a:t>Lim Zen </a:t>
            </a:r>
            <a:r>
              <a:rPr dirty="0" err="1"/>
              <a:t>Ee</a:t>
            </a:r>
            <a:r>
              <a:rPr dirty="0"/>
              <a:t>, Tee Shao An,</a:t>
            </a:r>
            <a:br>
              <a:rPr dirty="0"/>
            </a:br>
            <a:r>
              <a:rPr dirty="0"/>
              <a:t>Tan Kai Vern, Lucien Lee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9098280" y="3474720"/>
            <a:ext cx="2377440" cy="192024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33415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000" b="1">
                <a:solidFill>
                  <a:srgbClr val="FACC15"/>
                </a:solidFill>
                <a:latin typeface="Arial"/>
              </a:defRPr>
            </a:pPr>
            <a:r>
              <a:rPr dirty="0"/>
              <a:t>GUIDING TEACHERS</a:t>
            </a:r>
          </a:p>
          <a:p>
            <a:pPr>
              <a:defRPr sz="1200" b="1">
                <a:solidFill>
                  <a:srgbClr val="FFFFFF"/>
                </a:solidFill>
                <a:latin typeface="Arial"/>
              </a:defRPr>
            </a:pPr>
            <a:r>
              <a:rPr lang="en-US" altLang="zh-CN" dirty="0"/>
              <a:t>Teacher HO</a:t>
            </a:r>
            <a:endParaRPr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solidFill>
              <a:srgbClr val="0F17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914400"/>
            <a:ext cx="10728655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300" b="1">
                <a:solidFill>
                  <a:srgbClr val="4ADE80"/>
                </a:solidFill>
                <a:latin typeface="Arial"/>
              </a:defRPr>
            </a:pPr>
            <a:r>
              <a:t>CLOSING STATEMENT &amp; PITCH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71600"/>
            <a:ext cx="10728655" cy="10972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4000" b="1">
                <a:solidFill>
                  <a:srgbClr val="FFFFFF"/>
                </a:solidFill>
                <a:latin typeface="Arial"/>
              </a:defRPr>
            </a:pPr>
            <a:r>
              <a:t>Every Curious Kid Deserves a Super Buddy!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645920" y="2560320"/>
            <a:ext cx="8899855" cy="2194560"/>
          </a:xfrm>
          <a:prstGeom prst="roundRect">
            <a:avLst/>
          </a:prstGeom>
          <a:solidFill>
            <a:srgbClr val="1E293B"/>
          </a:solidFill>
          <a:ln w="254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700" b="1">
                <a:solidFill>
                  <a:srgbClr val="FACC15"/>
                </a:solidFill>
                <a:latin typeface="Arial"/>
              </a:defRPr>
            </a:pPr>
            <a:r>
              <a:rPr dirty="0"/>
              <a:t>Why My Super Buddy Should Advance to the Next Round:</a:t>
            </a:r>
          </a:p>
          <a:p>
            <a:pPr>
              <a:defRPr sz="1350">
                <a:solidFill>
                  <a:srgbClr val="FFFFFF"/>
                </a:solidFill>
                <a:latin typeface="Arial"/>
              </a:defRPr>
            </a:pPr>
            <a:r>
              <a:rPr dirty="0"/>
              <a:t>1. Fully Working Prototype: Ready to deploy in school libraries today!</a:t>
            </a:r>
            <a:br>
              <a:rPr dirty="0"/>
            </a:br>
            <a:r>
              <a:rPr dirty="0"/>
              <a:t>2. Real Student Impact: Inspires love for science, languages and safe exploration.</a:t>
            </a:r>
            <a:br>
              <a:rPr dirty="0"/>
            </a:br>
            <a:r>
              <a:rPr dirty="0"/>
              <a:t>3. Heart &amp; Safety: Protects students from bullying and online risks.</a:t>
            </a:r>
            <a:br>
              <a:rPr dirty="0"/>
            </a:br>
            <a:br>
              <a:rPr dirty="0"/>
            </a:br>
            <a:r>
              <a:rPr dirty="0"/>
              <a:t>Thank you very much, respected judges! We are ready for your questions!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26439" y="4937760"/>
            <a:ext cx="433881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400" b="1">
                <a:solidFill>
                  <a:srgbClr val="38BDF8"/>
                </a:solidFill>
                <a:latin typeface="Arial"/>
              </a:defRPr>
            </a:pPr>
            <a:r>
              <a:rPr dirty="0"/>
              <a:t>SJK(C) Bukit Serdang · Thank You! Q&amp;A Session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solidFill>
              <a:srgbClr val="0F17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38BDF8"/>
                </a:solidFill>
                <a:latin typeface="Arial"/>
              </a:defRPr>
            </a:pPr>
            <a:r>
              <a:t>SLIDE 2: PROBLEM STATEMENT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9601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Arial"/>
              </a:defRPr>
            </a:pPr>
            <a:r>
              <a:t>Three Big Problems Primary Students Face When Learning Alone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F472B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472B6"/>
                </a:solidFill>
                <a:latin typeface="Arial"/>
              </a:defRPr>
            </a:pPr>
            <a:r>
              <a:t>1. Adult AI is Too Hard</a:t>
            </a:r>
          </a:p>
          <a:p>
            <a:pPr>
              <a:defRPr sz="1300">
                <a:solidFill>
                  <a:srgbClr val="CBD5E1"/>
                </a:solidFill>
                <a:latin typeface="Arial"/>
              </a:defRPr>
            </a:pPr>
            <a:r>
              <a:t>Tools like ChatGPT are made for adults.</a:t>
            </a:r>
            <a:br/>
            <a:br/>
            <a:r>
              <a:t>They use big, difficult words and long scientific paragraphs.</a:t>
            </a:r>
            <a:br/>
            <a:br/>
            <a:r>
              <a:t>Kids aged 7 to 12 feel confused and give up quickly.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FACC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ACC15"/>
                </a:solidFill>
                <a:latin typeface="Arial"/>
              </a:defRPr>
            </a:pPr>
            <a:r>
              <a:t>2. Multi-Language Trouble</a:t>
            </a:r>
          </a:p>
          <a:p>
            <a:pPr>
              <a:defRPr sz="1300">
                <a:solidFill>
                  <a:srgbClr val="CBD5E1"/>
                </a:solidFill>
                <a:latin typeface="Arial"/>
              </a:defRPr>
            </a:pPr>
            <a:r>
              <a:t>In Malaysian SJKC schools, we learn Chinese, English, and Malay.</a:t>
            </a:r>
            <a:br/>
            <a:br/>
            <a:r>
              <a:t>Most websites only support one language and cannot read out loud with proper pronunciation.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19872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38BDF8"/>
                </a:solidFill>
                <a:latin typeface="Arial"/>
              </a:defRPr>
            </a:pPr>
            <a:r>
              <a:t>3. Kids Safety &amp; Bullying</a:t>
            </a:r>
          </a:p>
          <a:p>
            <a:pPr>
              <a:defRPr sz="1300">
                <a:solidFill>
                  <a:srgbClr val="CBD5E1"/>
                </a:solidFill>
                <a:latin typeface="Arial"/>
              </a:defRPr>
            </a:pPr>
            <a:r>
              <a:t>The Internet has unsafe content.</a:t>
            </a:r>
            <a:br/>
            <a:br/>
            <a:r>
              <a:t>Also, when kids face school bullying or feel sad, they are often afraid to speak up and do not know where to get real help.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solidFill>
              <a:srgbClr val="0F17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38BDF8"/>
                </a:solidFill>
                <a:latin typeface="Arial"/>
              </a:defRPr>
            </a:pPr>
            <a:r>
              <a:t>SLIDE 3: WHY IT MATTERS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9601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Arial"/>
              </a:defRPr>
            </a:pPr>
            <a:r>
              <a:t>Why Solving This Problem is Urgent and Important for Kids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FACC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ACC15"/>
                </a:solidFill>
                <a:latin typeface="Arial"/>
              </a:defRPr>
            </a:pPr>
            <a:r>
              <a:t>Protect Kids' Curiosity</a:t>
            </a:r>
          </a:p>
          <a:p>
            <a:pPr>
              <a:defRPr sz="1300">
                <a:solidFill>
                  <a:srgbClr val="CBD5E1"/>
                </a:solidFill>
                <a:latin typeface="Arial"/>
              </a:defRPr>
            </a:pPr>
            <a:r>
              <a:t>Curiosity is our superpower!</a:t>
            </a:r>
            <a:br/>
            <a:br/>
            <a:r>
              <a:t>When young kids get answers they cannot understand, their desire to discover science and nature fades away.</a:t>
            </a:r>
            <a:br/>
            <a:br/>
            <a:r>
              <a:t>Simple and fun answers keep curiosity alive!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F472B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472B6"/>
                </a:solidFill>
                <a:latin typeface="Arial"/>
              </a:defRPr>
            </a:pPr>
            <a:r>
              <a:t>Stop Bullying &amp; Stay Safe</a:t>
            </a:r>
          </a:p>
          <a:p>
            <a:pPr>
              <a:defRPr sz="1300">
                <a:solidFill>
                  <a:srgbClr val="CBD5E1"/>
                </a:solidFill>
                <a:latin typeface="Arial"/>
              </a:defRPr>
            </a:pPr>
            <a:r>
              <a:t>Every child deserves to feel safe.</a:t>
            </a:r>
            <a:br/>
            <a:br/>
            <a:r>
              <a:t>Giving kids direct and quiet access to the Ministry of Education (MOE) anti-bullying hotline can save a student's life and mental health.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19872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4ADE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4ADE80"/>
                </a:solidFill>
                <a:latin typeface="Arial"/>
              </a:defRPr>
            </a:pPr>
            <a:r>
              <a:t>Fair Learning for Everyone</a:t>
            </a:r>
          </a:p>
          <a:p>
            <a:pPr>
              <a:defRPr sz="1300">
                <a:solidFill>
                  <a:srgbClr val="CBD5E1"/>
                </a:solidFill>
                <a:latin typeface="Arial"/>
              </a:defRPr>
            </a:pPr>
            <a:r>
              <a:t>Not every student has parents at home who speak English or Malay fluently.</a:t>
            </a:r>
            <a:br/>
            <a:br/>
            <a:r>
              <a:t>A friendly AI buddy bridges the learning gap and makes education equal for all children.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solidFill>
              <a:srgbClr val="0F17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38BDF8"/>
                </a:solidFill>
                <a:latin typeface="Arial"/>
              </a:defRPr>
            </a:pPr>
            <a:r>
              <a:t>SLIDE 4: DESCRIPTION OF SOLUTION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9601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Arial"/>
              </a:defRPr>
            </a:pPr>
            <a:r>
              <a:t>My Super Buddy: A Smart Learning Station for Primary Schools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54480"/>
            <a:ext cx="5120640" cy="3931920"/>
          </a:xfrm>
          <a:prstGeom prst="roundRect">
            <a:avLst/>
          </a:prstGeom>
          <a:solidFill>
            <a:srgbClr val="1E293B"/>
          </a:solidFill>
          <a:ln w="254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38BDF8"/>
                </a:solidFill>
                <a:latin typeface="Arial"/>
              </a:defRPr>
            </a:pPr>
            <a:r>
              <a:t>What is My Super Buddy?</a:t>
            </a:r>
          </a:p>
          <a:p>
            <a:pPr>
              <a:defRPr sz="1350">
                <a:solidFill>
                  <a:srgbClr val="CBD5E1"/>
                </a:solidFill>
                <a:latin typeface="Arial"/>
              </a:defRPr>
            </a:pPr>
            <a:r>
              <a:t>It is a kid-friendly Web App &amp; Kiosk designed for school libraries, classrooms, and tablets.</a:t>
            </a:r>
            <a:br/>
            <a:br/>
            <a:r>
              <a:t>It answers any curious student question with:</a:t>
            </a:r>
            <a:br/>
            <a:r>
              <a:t>• Simple words suited for your exact age</a:t>
            </a:r>
            <a:br/>
            <a:r>
              <a:t>• 4 languages (English, Chinese, Malay, Tamil)</a:t>
            </a:r>
            <a:br/>
            <a:r>
              <a:t>• Clear science diagrams &amp; pictures</a:t>
            </a:r>
            <a:br/>
            <a:r>
              <a:t>• Fun educational games</a:t>
            </a:r>
            <a:br/>
            <a:r>
              <a:t>• Direct official anti-bullying helpline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554480"/>
            <a:ext cx="5242255" cy="3931920"/>
          </a:xfrm>
          <a:prstGeom prst="roundRect">
            <a:avLst/>
          </a:prstGeom>
          <a:solidFill>
            <a:srgbClr val="1E293B"/>
          </a:solidFill>
          <a:ln w="25400">
            <a:solidFill>
              <a:srgbClr val="FACC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2000" b="1">
                <a:solidFill>
                  <a:srgbClr val="FACC15"/>
                </a:solidFill>
                <a:latin typeface="Arial"/>
              </a:defRPr>
            </a:pPr>
            <a:r>
              <a:t>4 Super Powers of Our Buddy</a:t>
            </a:r>
          </a:p>
          <a:p>
            <a:pPr>
              <a:defRPr sz="1250">
                <a:solidFill>
                  <a:srgbClr val="CBD5E1"/>
                </a:solidFill>
                <a:latin typeface="Arial"/>
              </a:defRPr>
            </a:pPr>
            <a:r>
              <a:t>1. Grade-Level Switch:</a:t>
            </a:r>
            <a:br/>
            <a:r>
              <a:t>   Year 1-2 gets short funny stories; Year 5-6 gets cool bullet points and science facts.</a:t>
            </a:r>
            <a:br/>
            <a:br/>
            <a:r>
              <a:t>2. Voice &amp; Read-Aloud:</a:t>
            </a:r>
            <a:br/>
            <a:r>
              <a:t>   Speak using the microphone and listen with real human-like voices.</a:t>
            </a:r>
            <a:br/>
            <a:br/>
            <a:r>
              <a:t>3. AI Picture Studio:</a:t>
            </a:r>
            <a:br/>
            <a:r>
              <a:t>   Shows real Wikipedia photos or 3D science diagrams so kids understand easily.</a:t>
            </a:r>
            <a:br/>
            <a:br/>
            <a:r>
              <a:t>4. Wordwall Games:</a:t>
            </a:r>
            <a:br/>
            <a:r>
              <a:t>   Automatically finds matching quiz and puzzle games for every question!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solidFill>
              <a:srgbClr val="0F17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38BDF8"/>
                </a:solidFill>
                <a:latin typeface="Arial"/>
              </a:defRPr>
            </a:pPr>
            <a:r>
              <a:t>SLIDE 5: HOW IT WORKS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9601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Arial"/>
              </a:defRPr>
            </a:pPr>
            <a:r>
              <a:t>4 Easy Steps: From 'I Wonder Why' to 'Now I Get It!'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54480"/>
            <a:ext cx="2468880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38BDF8"/>
                </a:solidFill>
                <a:latin typeface="Arial"/>
              </a:defRPr>
            </a:pPr>
            <a:r>
              <a:t>Step 1: Ask Question</a:t>
            </a:r>
          </a:p>
          <a:p>
            <a:br/>
            <a:r>
              <a:t>Type in your question or click the microphone to speak. Choose your grade and language.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83863" y="1554480"/>
            <a:ext cx="2468880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4ADE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4ADE80"/>
                </a:solidFill>
                <a:latin typeface="Arial"/>
              </a:defRPr>
            </a:pPr>
            <a:r>
              <a:t>Step 2: Safety Check</a:t>
            </a:r>
          </a:p>
          <a:p>
            <a:br/>
            <a:r>
              <a:t>The system applies Malaysian KSSR syllabus rules, adds a warm compliment, and removes unsafe content.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36207" y="1554480"/>
            <a:ext cx="2468880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FACC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ACC15"/>
                </a:solidFill>
                <a:latin typeface="Arial"/>
              </a:defRPr>
            </a:pPr>
            <a:r>
              <a:t>Step 3: Listen &amp; Look</a:t>
            </a:r>
          </a:p>
          <a:p>
            <a:br/>
            <a:r>
              <a:t>Read the easy answer, listen with clear voice audio, and see real photos or 3D science diagrams.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988552" y="1554480"/>
            <a:ext cx="2468880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F472B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600" b="1">
                <a:solidFill>
                  <a:srgbClr val="F472B6"/>
                </a:solidFill>
                <a:latin typeface="Arial"/>
              </a:defRPr>
            </a:pPr>
            <a:r>
              <a:t>Step 4: Play &amp; Laugh</a:t>
            </a:r>
          </a:p>
          <a:p>
            <a:br/>
            <a:r>
              <a:t>Click to play a matching Wordwall game! Plus, Chippy the cookie pilot flies in with a funny joke!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solidFill>
              <a:srgbClr val="0F17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38BDF8"/>
                </a:solidFill>
                <a:latin typeface="Arial"/>
              </a:defRPr>
            </a:pPr>
            <a:r>
              <a:t>SLIDE 6: DIGITAL TOOLS &amp; UN SDGS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9601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Arial"/>
              </a:defRPr>
            </a:pPr>
            <a:r>
              <a:t>Modern Technology Connected to United Nations Global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54480"/>
            <a:ext cx="5120640" cy="3931920"/>
          </a:xfrm>
          <a:prstGeom prst="roundRect">
            <a:avLst/>
          </a:prstGeom>
          <a:solidFill>
            <a:srgbClr val="1E293B"/>
          </a:solidFill>
          <a:ln w="2540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900" b="1">
                <a:solidFill>
                  <a:srgbClr val="38BDF8"/>
                </a:solidFill>
                <a:latin typeface="Arial"/>
              </a:defRPr>
            </a:pPr>
            <a:r>
              <a:rPr dirty="0"/>
              <a:t>Digital Tools &amp; Technologies Used</a:t>
            </a:r>
          </a:p>
          <a:p>
            <a:pPr>
              <a:defRPr sz="1200">
                <a:solidFill>
                  <a:srgbClr val="CBD5E1"/>
                </a:solidFill>
                <a:latin typeface="Arial"/>
              </a:defRPr>
            </a:pPr>
            <a:r>
              <a:rPr dirty="0"/>
              <a:t>• </a:t>
            </a:r>
            <a:r>
              <a:rPr dirty="0" err="1"/>
              <a:t>OpenAI</a:t>
            </a:r>
            <a:r>
              <a:rPr dirty="0"/>
              <a:t> API (GPT-4o-mini):</a:t>
            </a:r>
            <a:br>
              <a:rPr dirty="0"/>
            </a:br>
            <a:r>
              <a:rPr dirty="0"/>
              <a:t>  Smart answers adapted for children.</a:t>
            </a:r>
            <a:br>
              <a:rPr dirty="0"/>
            </a:br>
            <a:br>
              <a:rPr dirty="0"/>
            </a:br>
            <a:r>
              <a:rPr dirty="0"/>
              <a:t>• Microsoft Azure Neural TTS &amp; Web Speech:</a:t>
            </a:r>
            <a:br>
              <a:rPr dirty="0"/>
            </a:br>
            <a:r>
              <a:rPr dirty="0"/>
              <a:t>  Crystal clear voice readout in 4 languages.</a:t>
            </a:r>
            <a:br>
              <a:rPr dirty="0"/>
            </a:br>
            <a:br>
              <a:rPr dirty="0"/>
            </a:br>
            <a:r>
              <a:rPr dirty="0"/>
              <a:t>• PHP 8.3 &amp; </a:t>
            </a:r>
            <a:r>
              <a:rPr dirty="0" err="1"/>
              <a:t>Laragon</a:t>
            </a:r>
            <a:r>
              <a:rPr dirty="0"/>
              <a:t> &amp; MySQL:</a:t>
            </a:r>
            <a:br>
              <a:rPr dirty="0"/>
            </a:br>
            <a:r>
              <a:rPr dirty="0"/>
              <a:t>  Fast, lightweight local web server &amp; question log.</a:t>
            </a:r>
            <a:br>
              <a:rPr dirty="0"/>
            </a:br>
            <a:br>
              <a:rPr dirty="0"/>
            </a:br>
            <a:r>
              <a:rPr dirty="0"/>
              <a:t>• Wikipedia Action API &amp; Pollinations AI:</a:t>
            </a:r>
            <a:br>
              <a:rPr dirty="0"/>
            </a:br>
            <a:r>
              <a:rPr dirty="0"/>
              <a:t>  Real encyclopedia photos and 3D concept art.</a:t>
            </a:r>
            <a:br>
              <a:rPr dirty="0"/>
            </a:br>
            <a:br>
              <a:rPr dirty="0"/>
            </a:br>
            <a:r>
              <a:rPr dirty="0"/>
              <a:t>• </a:t>
            </a:r>
            <a:r>
              <a:rPr dirty="0" err="1"/>
              <a:t>Wordwall</a:t>
            </a:r>
            <a:r>
              <a:rPr dirty="0"/>
              <a:t> Community Games:</a:t>
            </a:r>
            <a:br>
              <a:rPr dirty="0"/>
            </a:br>
            <a:r>
              <a:rPr dirty="0"/>
              <a:t>  Instant interactive quizzes and puzzles.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554480"/>
            <a:ext cx="5242255" cy="3931920"/>
          </a:xfrm>
          <a:prstGeom prst="roundRect">
            <a:avLst/>
          </a:prstGeom>
          <a:solidFill>
            <a:srgbClr val="1E293B"/>
          </a:solidFill>
          <a:ln w="25400">
            <a:solidFill>
              <a:srgbClr val="4ADE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900" b="1">
                <a:solidFill>
                  <a:srgbClr val="4ADE80"/>
                </a:solidFill>
                <a:latin typeface="Arial"/>
              </a:defRPr>
            </a:pPr>
            <a:r>
              <a:t>United Nations Sustainable Development Goals</a:t>
            </a:r>
          </a:p>
          <a:p>
            <a:pPr>
              <a:defRPr sz="1200">
                <a:solidFill>
                  <a:srgbClr val="CBD5E1"/>
                </a:solidFill>
                <a:latin typeface="Arial"/>
              </a:defRPr>
            </a:pPr>
            <a:r>
              <a:t>GOAL 4: Quality Education</a:t>
            </a:r>
            <a:br/>
            <a:r>
              <a:t>Provides free, fun, and personalized learning for primary students regardless of background.</a:t>
            </a:r>
            <a:br/>
            <a:br/>
            <a:r>
              <a:t>GOAL 10: Reduced Inequalities</a:t>
            </a:r>
            <a:br/>
            <a:r>
              <a:t>Supports 4 languages so students who struggle with English or Malay can still understand science.</a:t>
            </a:r>
            <a:br/>
            <a:br/>
            <a:r>
              <a:t>GOAL 3: Good Health and Well-being</a:t>
            </a:r>
            <a:br/>
            <a:r>
              <a:t>Includes direct MOE anti-bullying hotlines to protect students' mental health and school safety.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solidFill>
              <a:srgbClr val="0F17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38BDF8"/>
                </a:solidFill>
                <a:latin typeface="Arial"/>
              </a:defRPr>
            </a:pPr>
            <a:r>
              <a:t>SLIDE 7: EXPECTED IMPACT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9601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Arial"/>
              </a:defRPr>
            </a:pPr>
            <a:r>
              <a:t>How My Super Buddy Helps Students, Teachers and Our School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38BDF8"/>
                </a:solidFill>
                <a:latin typeface="Arial"/>
              </a:defRPr>
            </a:pPr>
            <a:r>
              <a:t>For Students</a:t>
            </a:r>
          </a:p>
          <a:p>
            <a:pPr>
              <a:defRPr sz="1250">
                <a:solidFill>
                  <a:srgbClr val="CBD5E1"/>
                </a:solidFill>
                <a:latin typeface="Arial"/>
              </a:defRPr>
            </a:pPr>
            <a:r>
              <a:t>• Builds confidence to ask questions without fear of being judged.</a:t>
            </a:r>
            <a:br/>
            <a:br/>
            <a:r>
              <a:t>• Turns passive textbook memorization into active, fun discovery.</a:t>
            </a:r>
            <a:br/>
            <a:br/>
            <a:r>
              <a:t>• Helps students who learn better by listening or looking at pictures.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FACC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ACC15"/>
                </a:solidFill>
                <a:latin typeface="Arial"/>
              </a:defRPr>
            </a:pPr>
            <a:r>
              <a:t>For Teachers</a:t>
            </a:r>
          </a:p>
          <a:p>
            <a:pPr>
              <a:defRPr sz="1250">
                <a:solidFill>
                  <a:srgbClr val="CBD5E1"/>
                </a:solidFill>
                <a:latin typeface="Arial"/>
              </a:defRPr>
            </a:pPr>
            <a:r>
              <a:t>• Acts as a 24/7 friendly teaching assistant in the library.</a:t>
            </a:r>
            <a:br/>
            <a:br/>
            <a:r>
              <a:t>• Answers repetitive basic questions so teachers can focus on deeper learning.</a:t>
            </a:r>
            <a:br/>
            <a:br/>
            <a:r>
              <a:t>• Helps identify what topics students are most curious about.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19872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F472B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472B6"/>
                </a:solidFill>
                <a:latin typeface="Arial"/>
              </a:defRPr>
            </a:pPr>
            <a:r>
              <a:t>For School Community</a:t>
            </a:r>
          </a:p>
          <a:p>
            <a:pPr>
              <a:defRPr sz="1250">
                <a:solidFill>
                  <a:srgbClr val="CBD5E1"/>
                </a:solidFill>
                <a:latin typeface="Arial"/>
              </a:defRPr>
            </a:pPr>
            <a:r>
              <a:t>• Transforms school corridors into vibrant digital learning zones.</a:t>
            </a:r>
            <a:br/>
            <a:br/>
            <a:r>
              <a:t>• Provides a quiet and safe anti-bullying hotline (03-88849325) for any student in need.</a:t>
            </a:r>
            <a:br/>
            <a:br/>
            <a:r>
              <a:t>• Prepares primary kids for the future AI world safely.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solidFill>
              <a:srgbClr val="0F17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38BDF8"/>
                </a:solidFill>
                <a:latin typeface="Arial"/>
              </a:defRPr>
            </a:pPr>
            <a:r>
              <a:t>SLIDE 8: PROTOTYPE &amp; LIVE DEMO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9601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Arial"/>
              </a:defRPr>
            </a:pPr>
            <a:r>
              <a:t>Working High-Fidelity Prototype (Clickable &amp; Fully Tested)</a:t>
            </a:r>
          </a:p>
        </p:txBody>
      </p:sp>
      <p:pic>
        <p:nvPicPr>
          <p:cNvPr id="6" name="Picture 5" descr="prototype_dem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1554480"/>
            <a:ext cx="5669280" cy="3631882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675120" y="1554480"/>
            <a:ext cx="4785055" cy="3931920"/>
          </a:xfrm>
          <a:prstGeom prst="roundRect">
            <a:avLst/>
          </a:prstGeom>
          <a:solidFill>
            <a:srgbClr val="1E293B"/>
          </a:solidFill>
          <a:ln w="25400">
            <a:solidFill>
              <a:srgbClr val="FACC1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900" b="1">
                <a:solidFill>
                  <a:srgbClr val="FACC15"/>
                </a:solidFill>
                <a:latin typeface="Arial"/>
              </a:defRPr>
            </a:pPr>
            <a:r>
              <a:t>Live Working System Features</a:t>
            </a:r>
          </a:p>
          <a:p>
            <a:pPr>
              <a:defRPr sz="1200">
                <a:solidFill>
                  <a:srgbClr val="CBD5E1"/>
                </a:solidFill>
                <a:latin typeface="Arial"/>
              </a:defRPr>
            </a:pPr>
            <a:r>
              <a:t>Local Demo URL: http://localhost/mysuperbuddy/</a:t>
            </a:r>
            <a:br/>
            <a:br/>
            <a:r>
              <a:t>Tested Highlights:</a:t>
            </a:r>
            <a:br/>
            <a:r>
              <a:t>• Fast Voice &amp; Text Input with quick question chips</a:t>
            </a:r>
            <a:br/>
            <a:r>
              <a:t>• Instant re-asking in English, Malay or Chinese</a:t>
            </a:r>
            <a:br/>
            <a:r>
              <a:t>• Wikipedia encyclopedia photos + 3D concept diagrams</a:t>
            </a:r>
            <a:br/>
            <a:r>
              <a:t>• Matching Wordwall community quiz games</a:t>
            </a:r>
            <a:br/>
            <a:r>
              <a:t>• 16 interactive themes (Minecraft, Space, Roblox)</a:t>
            </a:r>
            <a:br/>
            <a:r>
              <a:t>• Flying Cookie Mascot (Chippy) telling funny jokes</a:t>
            </a:r>
            <a:br/>
            <a:r>
              <a:t>• MOE Anti-Bullying Helpline automatically triggered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72A"/>
          </a:solidFill>
          <a:ln>
            <a:solidFill>
              <a:srgbClr val="0F17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365760"/>
            <a:ext cx="91440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 b="1">
                <a:solidFill>
                  <a:srgbClr val="38BDF8"/>
                </a:solidFill>
                <a:latin typeface="Arial"/>
              </a:defRPr>
            </a:pPr>
            <a:r>
              <a:t>SLIDE 9: WHAT WE LEARNED / WHY WE STAND OUT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85800"/>
            <a:ext cx="960120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FFFFFF"/>
                </a:solidFill>
                <a:latin typeface="Arial"/>
              </a:defRPr>
            </a:pPr>
            <a:r>
              <a:t>Why Our Project is Unique and Shines Above Others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F472B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F472B6"/>
                </a:solidFill>
                <a:latin typeface="Arial"/>
              </a:defRPr>
            </a:pPr>
            <a:r>
              <a:t>Made by Students for Students</a:t>
            </a:r>
          </a:p>
          <a:p>
            <a:pPr>
              <a:defRPr sz="1300">
                <a:solidFill>
                  <a:srgbClr val="CBD5E1"/>
                </a:solidFill>
                <a:latin typeface="Arial"/>
              </a:defRPr>
            </a:pPr>
            <a:r>
              <a:t>We did not build what adults think kids like.</a:t>
            </a:r>
            <a:br/>
            <a:br/>
            <a:r>
              <a:t>We know firsthand what makes our classmates laugh, what games they play (Minecraft, Roblox), and what makes learning fun!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25696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38BDF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38BDF8"/>
                </a:solidFill>
                <a:latin typeface="Arial"/>
              </a:defRPr>
            </a:pPr>
            <a:r>
              <a:t>Complete Learning Loop</a:t>
            </a:r>
          </a:p>
          <a:p>
            <a:pPr>
              <a:defRPr sz="1300">
                <a:solidFill>
                  <a:srgbClr val="CBD5E1"/>
                </a:solidFill>
                <a:latin typeface="Arial"/>
              </a:defRPr>
            </a:pPr>
            <a:r>
              <a:t>Other projects only give text.</a:t>
            </a:r>
            <a:br/>
            <a:br/>
            <a:r>
              <a:t>My Super Buddy delivers words, crystal-clear speech, science pictures, AND games in one smooth experience!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119872" y="1554480"/>
            <a:ext cx="3328416" cy="3931920"/>
          </a:xfrm>
          <a:prstGeom prst="roundRect">
            <a:avLst/>
          </a:prstGeom>
          <a:solidFill>
            <a:srgbClr val="1E293B"/>
          </a:solidFill>
          <a:ln w="19050">
            <a:solidFill>
              <a:srgbClr val="4ADE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/>
          <a:lstStyle/>
          <a:p>
            <a:pPr algn="ctr">
              <a:defRPr sz="1800" b="1">
                <a:solidFill>
                  <a:srgbClr val="4ADE80"/>
                </a:solidFill>
                <a:latin typeface="Arial"/>
              </a:defRPr>
            </a:pPr>
            <a:r>
              <a:t>Real Tech &amp; Serious Safety</a:t>
            </a:r>
          </a:p>
          <a:p>
            <a:pPr>
              <a:defRPr sz="1300">
                <a:solidFill>
                  <a:srgbClr val="CBD5E1"/>
                </a:solidFill>
                <a:latin typeface="Arial"/>
              </a:defRPr>
            </a:pPr>
            <a:r>
              <a:t>We combined modern AI APIs, fast PHP backend, and official MOE anti-bullying hotlines.</a:t>
            </a:r>
            <a:br/>
            <a:br/>
            <a:r>
              <a:t>It is reliable, runs offline in school intranets, and protects student well-being.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1288</Words>
  <Application>Microsoft Office PowerPoint</Application>
  <PresentationFormat>Widescreen</PresentationFormat>
  <Paragraphs>73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宋体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/>
  <cp:keywords/>
  <dc:description>generated using python-pptx</dc:description>
  <cp:lastModifiedBy>BEN BEN</cp:lastModifiedBy>
  <cp:revision>2</cp:revision>
  <dcterms:created xsi:type="dcterms:W3CDTF">2013-01-27T09:14:16Z</dcterms:created>
  <dcterms:modified xsi:type="dcterms:W3CDTF">2026-09-12T06:39:29Z</dcterms:modified>
  <cp:category/>
</cp:coreProperties>
</file>